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976" r:id="rId2"/>
    <p:sldId id="3968" r:id="rId3"/>
    <p:sldId id="3907" r:id="rId4"/>
    <p:sldId id="3831" r:id="rId5"/>
    <p:sldId id="3979" r:id="rId6"/>
    <p:sldId id="3816" r:id="rId7"/>
    <p:sldId id="3975" r:id="rId8"/>
    <p:sldId id="3981" r:id="rId9"/>
    <p:sldId id="3808" r:id="rId10"/>
    <p:sldId id="3836" r:id="rId11"/>
    <p:sldId id="3973" r:id="rId12"/>
    <p:sldId id="3982" r:id="rId13"/>
    <p:sldId id="3983" r:id="rId14"/>
    <p:sldId id="3980" r:id="rId15"/>
    <p:sldId id="3921" r:id="rId16"/>
  </p:sldIdLst>
  <p:sldSz cx="12192000" cy="6858000"/>
  <p:notesSz cx="6858000" cy="9144000"/>
  <p:embeddedFontLst>
    <p:embeddedFont>
      <p:font typeface="CoFo Sans Medium" charset="-52"/>
      <p:regular r:id="rId19"/>
      <p:italic r:id="rId20"/>
    </p:embeddedFont>
    <p:embeddedFont>
      <p:font typeface="CoFo Sans" charset="-52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=""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007D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6327"/>
  </p:normalViewPr>
  <p:slideViewPr>
    <p:cSldViewPr snapToGrid="0">
      <p:cViewPr varScale="1">
        <p:scale>
          <a:sx n="84" d="100"/>
          <a:sy n="84" d="100"/>
        </p:scale>
        <p:origin x="-854" y="-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pPr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pPr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637" y="396057"/>
            <a:ext cx="6687996" cy="3171009"/>
          </a:xfrm>
        </p:spPr>
        <p:txBody>
          <a:bodyPr>
            <a:normAutofit/>
          </a:bodyPr>
          <a:lstStyle>
            <a:lvl1pPr>
              <a:defRPr sz="54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/>
              <a:t>Создание модели для поиска клиентов на покупку </a:t>
            </a:r>
            <a:r>
              <a:rPr lang="ru-RU" dirty="0" err="1"/>
              <a:t>машиноместо</a:t>
            </a:r>
            <a:r>
              <a:rPr lang="ru-RU" dirty="0"/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15226" y="4573905"/>
            <a:ext cx="6835366" cy="2645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На базе ГБПОУ МО «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Физтех-колледж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»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Студенты группы ИСП-21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Замараева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 Вика Бойчук </a:t>
            </a:r>
            <a:r>
              <a:rPr kumimoji="0" lang="ru-RU" sz="2400" b="0" i="0" u="none" strike="noStrike" cap="none" spc="0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Карина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=""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=""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=""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=""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=""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=""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=""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=""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=""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=""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=""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=""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=""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=""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=""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=""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=""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=""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=""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=""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=""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=""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=""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=""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=""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=""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=""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=""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=""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=""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=""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=""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=""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=""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=""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=""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=""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=""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=""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=""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=""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=""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=""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=""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=""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=""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=""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=""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=""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=""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=""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=""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=""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=""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=""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=""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=""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=""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=""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=""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=""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=""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=""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=""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=""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=""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=""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=""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=""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=""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=""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=""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=""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=""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=""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=""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=""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=""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=""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=""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=""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=""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=""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=""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=""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=""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=""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=""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=""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=""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=""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=""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=""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=""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=""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=""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=""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=""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=""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=""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=""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=""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=""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=""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=""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=""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=""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=""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=""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=""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=""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=""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=""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=""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=""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=""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92" y="262551"/>
            <a:ext cx="7714258" cy="467995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Arial" pitchFamily="34" charset="0"/>
                <a:cs typeface="Arial" pitchFamily="34" charset="0"/>
              </a:rPr>
              <a:t>Создание модели  </a:t>
            </a:r>
            <a:r>
              <a:rPr lang="ru-RU" sz="5400" dirty="0" smtClean="0"/>
              <a:t> классификации комментариев по работе управляющей</a:t>
            </a:r>
            <a:br>
              <a:rPr lang="ru-RU" sz="5400" dirty="0" smtClean="0"/>
            </a:br>
            <a:endParaRPr lang="ru-RU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2063" y="5045730"/>
            <a:ext cx="64671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cs typeface="Arial" panose="020B0604020202020204" pitchFamily="34" charset="0"/>
              </a:rPr>
              <a:t>На базе ГБПОУ МО  </a:t>
            </a:r>
            <a:r>
              <a:rPr lang="ru-RU" sz="2400" dirty="0" err="1">
                <a:cs typeface="Arial" panose="020B0604020202020204" pitchFamily="34" charset="0"/>
              </a:rPr>
              <a:t>Физтех-колледж</a:t>
            </a:r>
            <a:r>
              <a:rPr lang="ru-RU" sz="2400" dirty="0">
                <a:cs typeface="Arial" panose="020B0604020202020204" pitchFamily="34" charset="0"/>
              </a:rPr>
              <a:t> </a:t>
            </a:r>
          </a:p>
          <a:p>
            <a:r>
              <a:rPr lang="ru-RU" sz="2400" dirty="0">
                <a:cs typeface="Arial" panose="020B0604020202020204" pitchFamily="34" charset="0"/>
              </a:rPr>
              <a:t>Работу выполнили :</a:t>
            </a:r>
          </a:p>
          <a:p>
            <a:r>
              <a:rPr lang="ru-RU" sz="2400" dirty="0">
                <a:cs typeface="Arial" panose="020B0604020202020204" pitchFamily="34" charset="0"/>
              </a:rPr>
              <a:t>Студенты группы ИСП-21  </a:t>
            </a:r>
            <a:r>
              <a:rPr lang="ru-RU" sz="2400" dirty="0" err="1" smtClean="0">
                <a:cs typeface="Arial" panose="020B0604020202020204" pitchFamily="34" charset="0"/>
              </a:rPr>
              <a:t>Басенко</a:t>
            </a:r>
            <a:r>
              <a:rPr lang="ru-RU" sz="2400" dirty="0" smtClean="0"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Евгения, </a:t>
            </a:r>
            <a:r>
              <a:rPr lang="ru-RU" sz="2400" dirty="0" err="1">
                <a:cs typeface="Arial" panose="020B0604020202020204" pitchFamily="34" charset="0"/>
              </a:rPr>
              <a:t>Замараева</a:t>
            </a:r>
            <a:r>
              <a:rPr lang="ru-RU" sz="2400" dirty="0">
                <a:cs typeface="Arial" panose="020B0604020202020204" pitchFamily="34" charset="0"/>
              </a:rPr>
              <a:t> Виктория</a:t>
            </a:r>
          </a:p>
        </p:txBody>
      </p:sp>
    </p:spTree>
    <p:extLst>
      <p:ext uri="{BB962C8B-B14F-4D97-AF65-F5344CB8AC3E}">
        <p14:creationId xmlns="" xmlns:p14="http://schemas.microsoft.com/office/powerpoint/2010/main" val="2348199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D79F2C-DE6D-C78F-DB57-15E9ECB8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 smtClean="0">
                <a:latin typeface="+mn-lt"/>
                <a:cs typeface="Arial" pitchFamily="34" charset="0"/>
              </a:rPr>
              <a:t>Этапы выполнения модели </a:t>
            </a:r>
            <a:endParaRPr lang="ru-RU" sz="4400" b="1" dirty="0">
              <a:latin typeface="+mn-lt"/>
              <a:cs typeface="Arial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A816506-46C3-4402-4D22-E2D130FA8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6554" y="926554"/>
            <a:ext cx="3243244" cy="4244400"/>
          </a:xfrm>
        </p:spPr>
        <p:txBody>
          <a:bodyPr/>
          <a:lstStyle/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err="1" smtClean="0"/>
              <a:t>OneVsRestClassifier</a:t>
            </a:r>
            <a:r>
              <a:rPr lang="ru-RU" sz="2400" dirty="0" smtClean="0"/>
              <a:t> + </a:t>
            </a:r>
            <a:r>
              <a:rPr lang="ru-RU" sz="2400" dirty="0" err="1" smtClean="0"/>
              <a:t>логистическая</a:t>
            </a:r>
            <a:r>
              <a:rPr lang="ru-RU" sz="2400" dirty="0" smtClean="0"/>
              <a:t> </a:t>
            </a:r>
            <a:r>
              <a:rPr lang="ru-RU" sz="2400" dirty="0" smtClean="0"/>
              <a:t>регрессия.</a:t>
            </a:r>
          </a:p>
          <a:p>
            <a:r>
              <a:rPr lang="ru-RU" sz="2400" dirty="0" smtClean="0"/>
              <a:t>Метод </a:t>
            </a:r>
            <a:r>
              <a:rPr lang="ru-RU" sz="2400" dirty="0" smtClean="0"/>
              <a:t>баланса классов  на основе заполнения случайными соседями</a:t>
            </a:r>
            <a:endParaRPr lang="ru-RU" sz="2400" dirty="0" smtClean="0"/>
          </a:p>
          <a:p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A82A938B-11CB-2BD5-3EFB-4E51283A0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38652" y="1324907"/>
            <a:ext cx="3404103" cy="4244400"/>
          </a:xfrm>
        </p:spPr>
        <p:txBody>
          <a:bodyPr/>
          <a:lstStyle/>
          <a:p>
            <a:endParaRPr lang="ru-RU" sz="2400" dirty="0" smtClean="0"/>
          </a:p>
          <a:p>
            <a:endParaRPr lang="ru-RU" sz="2400" dirty="0" smtClean="0"/>
          </a:p>
          <a:p>
            <a:pPr algn="ctr"/>
            <a:r>
              <a:rPr lang="ru-RU" sz="2400" dirty="0" smtClean="0"/>
              <a:t>Визуализация данных </a:t>
            </a:r>
            <a:r>
              <a:rPr lang="ru-RU" sz="2400" dirty="0" smtClean="0"/>
              <a:t>(</a:t>
            </a:r>
            <a:r>
              <a:rPr lang="en-US" sz="2400" dirty="0" smtClean="0"/>
              <a:t>ROC-AUC</a:t>
            </a:r>
            <a:r>
              <a:rPr lang="ru-RU" sz="2400" dirty="0" smtClean="0"/>
              <a:t>).</a:t>
            </a:r>
            <a:endParaRPr lang="ru-RU" sz="2400" dirty="0" smtClean="0"/>
          </a:p>
          <a:p>
            <a:endParaRPr lang="ru-RU" sz="1900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71DA5D5-5038-7C52-0852-8C1225441C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6151" y="664004"/>
            <a:ext cx="3204000" cy="4244400"/>
          </a:xfrm>
        </p:spPr>
        <p:txBody>
          <a:bodyPr/>
          <a:lstStyle/>
          <a:p>
            <a:pPr algn="ctr"/>
            <a:endParaRPr lang="ru-RU" sz="2400" dirty="0" smtClean="0"/>
          </a:p>
          <a:p>
            <a:pPr algn="ctr"/>
            <a:endParaRPr lang="ru-RU" sz="2400" dirty="0" smtClean="0"/>
          </a:p>
          <a:p>
            <a:pPr algn="ctr"/>
            <a:endParaRPr lang="ru-RU" sz="2400" dirty="0" smtClean="0"/>
          </a:p>
          <a:p>
            <a:pPr algn="ctr"/>
            <a:r>
              <a:rPr lang="ru-RU" sz="2400" dirty="0" err="1" smtClean="0"/>
              <a:t>Кросс-валидация</a:t>
            </a:r>
            <a:r>
              <a:rPr lang="ru-RU" sz="2400" dirty="0" smtClean="0"/>
              <a:t> и генерация предсказаний</a:t>
            </a:r>
            <a:endParaRPr lang="ru-RU" sz="2200" dirty="0"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8856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38" y="332684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 Показания </a:t>
            </a:r>
            <a:r>
              <a:rPr lang="ru-RU" sz="4400" b="1" dirty="0" smtClean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модели </a:t>
            </a:r>
            <a:r>
              <a:rPr lang="ru-RU" sz="4400" b="1" i="0" dirty="0"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RU" sz="4400" b="1" dirty="0">
              <a:solidFill>
                <a:schemeClr val="accent6"/>
              </a:solidFill>
            </a:endParaRPr>
          </a:p>
        </p:txBody>
      </p:sp>
      <p:pic>
        <p:nvPicPr>
          <p:cNvPr id="4" name="Рисунок 3" descr="photo_5287310191592860249_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6919" y="977774"/>
            <a:ext cx="6476134" cy="55135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photo_5287310191592860250_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4602" y="606582"/>
            <a:ext cx="8281299" cy="58756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photo_5287310191592860251_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2832" y="452674"/>
            <a:ext cx="7043595" cy="59731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3410" y="486592"/>
            <a:ext cx="8934406" cy="532765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Общая оценка: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Средний AUC = </a:t>
            </a:r>
            <a:r>
              <a:rPr lang="ru-RU" sz="2400" dirty="0" smtClean="0">
                <a:solidFill>
                  <a:schemeClr val="accent6"/>
                </a:solidFill>
              </a:rPr>
              <a:t>0.952 </a:t>
            </a:r>
            <a:r>
              <a:rPr lang="ru-RU" sz="2400" dirty="0" smtClean="0">
                <a:solidFill>
                  <a:schemeClr val="accent6"/>
                </a:solidFill>
              </a:rPr>
              <a:t>→ модель хорошо справляется с классификацией.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Лучшие категории 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 Скорость отработки заявок: 0.969 ± 0.010</a:t>
            </a: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r>
              <a:rPr lang="ru-RU" sz="2400" dirty="0" smtClean="0">
                <a:solidFill>
                  <a:schemeClr val="accent6"/>
                </a:solidFill>
              </a:rPr>
              <a:t/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 Качество работы сотрудников: 0.961 ± 0.010</a:t>
            </a: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r>
              <a:rPr lang="ru-RU" sz="2400" dirty="0" smtClean="0">
                <a:solidFill>
                  <a:schemeClr val="accent6"/>
                </a:solidFill>
              </a:rPr>
              <a:t/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r>
              <a:rPr lang="ru-RU" sz="2400" dirty="0" smtClean="0">
                <a:solidFill>
                  <a:schemeClr val="accent6"/>
                </a:solidFill>
              </a:rPr>
              <a:t/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Слабая категория: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 Качество выполнения заявки: 0.919 ± 0.021</a:t>
            </a: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r>
              <a:rPr lang="ru-RU" sz="2400" dirty="0" smtClean="0">
                <a:solidFill>
                  <a:schemeClr val="accent6"/>
                </a:solidFill>
              </a:rPr>
              <a:t>→ требует доработки.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Проблемы: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Модель хуже работает в реальных условиях.</a:t>
            </a:r>
            <a:br>
              <a:rPr lang="ru-RU" sz="2400" dirty="0" smtClean="0">
                <a:solidFill>
                  <a:schemeClr val="accent6"/>
                </a:solidFill>
              </a:rPr>
            </a:br>
            <a:r>
              <a:rPr lang="ru-RU" sz="2400" dirty="0" smtClean="0">
                <a:solidFill>
                  <a:schemeClr val="accent6"/>
                </a:solidFill>
              </a:rPr>
              <a:t>Категория "Вопрос не решен" имеет </a:t>
            </a:r>
            <a:r>
              <a:rPr lang="ru-RU" sz="2400" dirty="0" smtClean="0">
                <a:solidFill>
                  <a:schemeClr val="accent6"/>
                </a:solidFill>
              </a:rPr>
              <a:t>недостаточно</a:t>
            </a: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r>
              <a:rPr lang="ru-RU" sz="2400" dirty="0" smtClean="0">
                <a:solidFill>
                  <a:schemeClr val="accent6"/>
                </a:solidFill>
              </a:rPr>
              <a:t>данных для точного анализа</a:t>
            </a:r>
            <a:br>
              <a:rPr lang="ru-RU" sz="2400" dirty="0" smtClean="0">
                <a:solidFill>
                  <a:schemeClr val="accent6"/>
                </a:solidFill>
              </a:rPr>
            </a:br>
            <a:endParaRPr lang="ru-RU" sz="2400" dirty="0">
              <a:solidFill>
                <a:schemeClr val="accent6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0540066" y="5240204"/>
            <a:ext cx="1001594" cy="7998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90034" y="5130052"/>
            <a:ext cx="1001594" cy="7998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459441" y="5158722"/>
            <a:ext cx="1001594" cy="7998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618285" y="5185883"/>
            <a:ext cx="1001594" cy="7998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804288" y="5203989"/>
            <a:ext cx="1001594" cy="7998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917865" y="5231150"/>
            <a:ext cx="1001594" cy="7998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031441" y="5231150"/>
            <a:ext cx="1001594" cy="7998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163124" y="5231150"/>
            <a:ext cx="1001594" cy="7998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294807" y="5240203"/>
            <a:ext cx="1001594" cy="7998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444598" y="5240203"/>
            <a:ext cx="1001594" cy="7998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1912F78-4467-06CB-70B0-9B7CAD3E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latin typeface="+mn-lt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0FC8653-26F0-E655-324C-880271E53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ru-RU" sz="2400" b="1" dirty="0">
                <a:latin typeface="+mn-lt"/>
                <a:cs typeface="Arial" panose="020B0604020202020204" pitchFamily="34" charset="0"/>
              </a:rPr>
              <a:t>Сделано: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BD1339D-51E2-346E-0454-473B62404F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907" y="1821351"/>
            <a:ext cx="3204000" cy="3776400"/>
          </a:xfrm>
        </p:spPr>
        <p:txBody>
          <a:bodyPr/>
          <a:lstStyle/>
          <a:p>
            <a:r>
              <a:rPr lang="ru-RU" sz="2400" dirty="0" smtClean="0"/>
              <a:t>1.Успешная разметка и классификация комментариев.</a:t>
            </a:r>
          </a:p>
          <a:p>
            <a:r>
              <a:rPr lang="ru-RU" sz="2400" dirty="0" smtClean="0"/>
              <a:t>2.Построена модель с высоким качеством предсказаний.</a:t>
            </a:r>
          </a:p>
          <a:p>
            <a:pPr marL="342900" indent="-342900">
              <a:buAutoNum type="arabicPeriod"/>
            </a:pPr>
            <a:endParaRPr lang="ru-RU" sz="2400" dirty="0">
              <a:cs typeface="Arial" panose="020B0604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AD70C716-9A98-BB77-260C-6E63AFC5A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2400" b="1" dirty="0">
                <a:latin typeface="+mn-lt"/>
                <a:cs typeface="Arial" panose="020B0604020202020204" pitchFamily="34" charset="0"/>
              </a:rPr>
              <a:t>Не получилось: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72A98194-DEB5-024C-3C86-4916CA4C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0800" y="1767029"/>
            <a:ext cx="3168000" cy="37764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sz="2400" dirty="0" smtClean="0"/>
              <a:t>Низкое качество предсказаний для некоторых категорий</a:t>
            </a:r>
          </a:p>
          <a:p>
            <a:pPr lvl="1">
              <a:buNone/>
            </a:pPr>
            <a:r>
              <a:rPr lang="ru-RU" dirty="0" smtClean="0">
                <a:solidFill>
                  <a:schemeClr val="bg2"/>
                </a:solidFill>
              </a:rPr>
              <a:t>2.Встречались ошибки в ручной разметке, которые повлияли на качество модели.</a:t>
            </a:r>
          </a:p>
          <a:p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>
              <a:cs typeface="Arial" panose="020B0604020202020204" pitchFamily="34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6C3109B9-084A-F665-B600-E3B3743ED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ru-RU" sz="2400" b="1" dirty="0">
                <a:latin typeface="+mn-lt"/>
                <a:cs typeface="Arial" panose="020B0604020202020204" pitchFamily="34" charset="0"/>
              </a:rPr>
              <a:t>Что можно улучшить: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212321E2-8F14-AB9A-0F09-57CE40C129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61342" y="1767030"/>
            <a:ext cx="3204000" cy="3776400"/>
          </a:xfrm>
        </p:spPr>
        <p:txBody>
          <a:bodyPr/>
          <a:lstStyle/>
          <a:p>
            <a:r>
              <a:rPr lang="ru-RU" sz="2400" dirty="0">
                <a:cs typeface="Arial" panose="020B0604020202020204" pitchFamily="34" charset="0"/>
              </a:rPr>
              <a:t>1</a:t>
            </a:r>
            <a:r>
              <a:rPr lang="ru-RU" sz="2400" dirty="0" smtClean="0">
                <a:cs typeface="Arial" panose="020B0604020202020204" pitchFamily="34" charset="0"/>
              </a:rPr>
              <a:t>.</a:t>
            </a:r>
            <a:r>
              <a:rPr lang="ru-RU" sz="2400" dirty="0" smtClean="0"/>
              <a:t> Увеличение набора данных для улучшения качества.</a:t>
            </a:r>
          </a:p>
          <a:p>
            <a:r>
              <a:rPr lang="ru-RU" sz="2400" dirty="0" smtClean="0"/>
              <a:t>2.Доработка слабых категорий</a:t>
            </a:r>
          </a:p>
          <a:p>
            <a:r>
              <a:rPr lang="ru-RU" sz="2400" dirty="0" smtClean="0"/>
              <a:t>3.Расширение функционала модели для новых задач.</a:t>
            </a:r>
          </a:p>
          <a:p>
            <a:endParaRPr lang="ru-RU" sz="2400" dirty="0"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3537111-DBE6-7D50-8365-ECE98C493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71" y="4883470"/>
            <a:ext cx="792929" cy="6677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8B0F506D-76E5-7EAD-F979-759532EF9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53" y="4744360"/>
            <a:ext cx="806840" cy="806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0675868" y="4751316"/>
            <a:ext cx="1001594" cy="799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3940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3" y="40714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+mn-lt"/>
                <a:cs typeface="Arial" pitchFamily="34" charset="0"/>
              </a:rPr>
              <a:t>Методология</a:t>
            </a:r>
            <a:r>
              <a:rPr lang="ru-RU" sz="4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=""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817" y="1783532"/>
            <a:ext cx="5545137" cy="4679950"/>
          </a:xfrm>
        </p:spPr>
        <p:txBody>
          <a:bodyPr/>
          <a:lstStyle/>
          <a:p>
            <a:r>
              <a:rPr lang="ru-RU" sz="2400" dirty="0">
                <a:latin typeface="Arial" pitchFamily="34" charset="0"/>
                <a:cs typeface="Arial" pitchFamily="34" charset="0"/>
              </a:rPr>
              <a:t>Определение проблемы:</a:t>
            </a:r>
          </a:p>
          <a:p>
            <a:r>
              <a:rPr lang="ru-RU" sz="2400" dirty="0" smtClean="0"/>
              <a:t>Необходимо автоматически классифицировать комментарии клиентов о работе управляющей компании  для эффективного анализа обратной связи, выявления проблемных зон и улучшения качества услуг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/>
            </a:r>
            <a:br>
              <a:rPr lang="ru-RU" sz="2400" dirty="0">
                <a:latin typeface="Arial" pitchFamily="34" charset="0"/>
                <a:cs typeface="Arial" pitchFamily="34" charset="0"/>
              </a:rPr>
            </a:b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/>
            </a:r>
            <a:br>
              <a:rPr lang="ru-RU" sz="2400" dirty="0"/>
            </a:b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DA574A8-6419-9DDF-FBEF-B727D2F18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77" y="1258431"/>
            <a:ext cx="4026643" cy="40266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9503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23" y="432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+mn-lt"/>
                <a:cs typeface="Arial" pitchFamily="34" charset="0"/>
              </a:rPr>
              <a:t>Цели и задачи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=""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8154" y="1504893"/>
            <a:ext cx="6014785" cy="4679950"/>
          </a:xfrm>
        </p:spPr>
        <p:txBody>
          <a:bodyPr/>
          <a:lstStyle/>
          <a:p>
            <a:r>
              <a:rPr lang="ru-RU" sz="2400" dirty="0">
                <a:latin typeface="Arial" pitchFamily="34" charset="0"/>
                <a:cs typeface="Arial" pitchFamily="34" charset="0"/>
              </a:rPr>
              <a:t> </a:t>
            </a:r>
            <a:r>
              <a:rPr lang="ru-RU" sz="1800" dirty="0" smtClean="0"/>
              <a:t> </a:t>
            </a:r>
            <a:r>
              <a:rPr lang="ru-RU" sz="2400" dirty="0" smtClean="0"/>
              <a:t>Создать модель машинного обучения, способную автоматически относить каждый комментарий к одной из предопределённых категорий, например:</a:t>
            </a:r>
          </a:p>
          <a:p>
            <a:pPr rtl="0"/>
            <a:r>
              <a:rPr lang="ru-RU" sz="2400" dirty="0" smtClean="0"/>
              <a:t>Нравится качество выполнения </a:t>
            </a:r>
            <a:r>
              <a:rPr lang="ru-RU" sz="2400" dirty="0" smtClean="0"/>
              <a:t>заявки</a:t>
            </a:r>
          </a:p>
          <a:p>
            <a:pPr rtl="0"/>
            <a:r>
              <a:rPr lang="ru-RU" sz="2400" dirty="0" smtClean="0"/>
              <a:t>Нравится </a:t>
            </a:r>
            <a:r>
              <a:rPr lang="ru-RU" sz="2400" dirty="0" smtClean="0"/>
              <a:t>качество работы </a:t>
            </a:r>
            <a:r>
              <a:rPr lang="ru-RU" sz="2400" dirty="0" smtClean="0"/>
              <a:t>сотрудников</a:t>
            </a:r>
          </a:p>
          <a:p>
            <a:pPr rtl="0"/>
            <a:r>
              <a:rPr lang="ru-RU" sz="2400" dirty="0" smtClean="0"/>
              <a:t>Нравится </a:t>
            </a:r>
            <a:r>
              <a:rPr lang="ru-RU" sz="2400" dirty="0" smtClean="0"/>
              <a:t>скорость отработки </a:t>
            </a:r>
            <a:r>
              <a:rPr lang="ru-RU" sz="2400" dirty="0" smtClean="0"/>
              <a:t>заявок</a:t>
            </a:r>
          </a:p>
          <a:p>
            <a:pPr rtl="0"/>
            <a:r>
              <a:rPr lang="ru-RU" sz="2400" dirty="0" smtClean="0"/>
              <a:t>Понравилась выполнение заявки </a:t>
            </a:r>
          </a:p>
          <a:p>
            <a:pPr rtl="0"/>
            <a:r>
              <a:rPr lang="ru-RU" sz="2400" dirty="0" smtClean="0"/>
              <a:t>Вопрос решен</a:t>
            </a:r>
            <a:endParaRPr lang="ru-RU" sz="2400" dirty="0" smtClean="0"/>
          </a:p>
          <a:p>
            <a:pPr rtl="0"/>
            <a:r>
              <a:rPr lang="ru-RU" sz="2400" dirty="0" smtClean="0"/>
              <a:t>Вопрос </a:t>
            </a:r>
            <a:r>
              <a:rPr lang="ru-RU" sz="2400" dirty="0" smtClean="0"/>
              <a:t>не </a:t>
            </a:r>
            <a:r>
              <a:rPr lang="ru-RU" sz="2400" dirty="0" smtClean="0"/>
              <a:t>решен</a:t>
            </a:r>
            <a:endParaRPr lang="ru-RU" sz="24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ru-RU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ru-RU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46C4D12-2E35-2648-EE87-5E43B41FE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96" y="592061"/>
            <a:ext cx="5140253" cy="54351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8251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latin typeface="+mn-lt"/>
                <a:cs typeface="Arial" panose="020B0604020202020204" pitchFamily="34" charset="0"/>
              </a:rPr>
              <a:t>Этапы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ru-RU" sz="4000" b="0" i="0" baseline="0" dirty="0">
                <a:cs typeface="Arial" panose="020B0604020202020204" pitchFamily="34" charset="0"/>
              </a:rPr>
              <a:t>Анализ данных</a:t>
            </a:r>
            <a:endParaRPr lang="ru-RU" sz="4000" dirty="0">
              <a:cs typeface="Arial" panose="020B0604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sz="4000" b="0" i="0" baseline="0" dirty="0">
                <a:cs typeface="Arial" panose="020B0604020202020204" pitchFamily="34" charset="0"/>
              </a:rPr>
              <a:t>Предобработка данных</a:t>
            </a:r>
            <a:endParaRPr lang="ru-RU" sz="4000" dirty="0">
              <a:cs typeface="Arial" panose="020B0604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ru-RU" sz="4000" b="0" i="0" baseline="0" dirty="0">
                <a:cs typeface="Arial" panose="020B0604020202020204" pitchFamily="34" charset="0"/>
              </a:rPr>
              <a:t>Обучение моделей, выбор финальной модели</a:t>
            </a:r>
            <a:endParaRPr lang="ru-RU" sz="4000" dirty="0">
              <a:cs typeface="Arial" panose="020B0604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rtl="0"/>
            <a:r>
              <a:rPr lang="ru-RU" sz="4000" dirty="0" smtClean="0">
                <a:cs typeface="Arial" panose="020B0604020202020204" pitchFamily="34" charset="0"/>
              </a:rPr>
              <a:t>Выводы проделанной работы </a:t>
            </a:r>
            <a:endParaRPr lang="ru-RU" sz="4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0216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B95DA12-5682-EBE1-02A3-D18BA422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68" y="450380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+mn-lt"/>
                <a:cs typeface="Arial" panose="020B0604020202020204" pitchFamily="34" charset="0"/>
              </a:rPr>
              <a:t>Анализ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1A55B7C-41F0-5587-7A98-4B6FB70BA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067" y="1180051"/>
            <a:ext cx="5112000" cy="4244400"/>
          </a:xfrm>
        </p:spPr>
        <p:txBody>
          <a:bodyPr/>
          <a:lstStyle/>
          <a:p>
            <a:endParaRPr lang="ru-RU" sz="2400" b="1" dirty="0" smtClean="0"/>
          </a:p>
          <a:p>
            <a:endParaRPr lang="ru-RU" sz="2400" b="1" dirty="0" smtClean="0"/>
          </a:p>
          <a:p>
            <a:r>
              <a:rPr lang="ru-RU" sz="2400" b="1" dirty="0" smtClean="0"/>
              <a:t>Анализ данных</a:t>
            </a:r>
            <a:endParaRPr lang="ru-RU" sz="2400" dirty="0" smtClean="0"/>
          </a:p>
          <a:p>
            <a:pPr lvl="1"/>
            <a:r>
              <a:rPr lang="ru-RU" dirty="0" smtClean="0">
                <a:solidFill>
                  <a:srgbClr val="FFFFFF"/>
                </a:solidFill>
              </a:rPr>
              <a:t>Загрузка и первичный анализ данных.</a:t>
            </a:r>
          </a:p>
          <a:p>
            <a:pPr lvl="1"/>
            <a:r>
              <a:rPr lang="ru-RU" dirty="0" smtClean="0">
                <a:solidFill>
                  <a:srgbClr val="FFFFFF"/>
                </a:solidFill>
              </a:rPr>
              <a:t>Удаление дубликатов и обработка ошибок разметки.</a:t>
            </a:r>
          </a:p>
          <a:p>
            <a:pPr lvl="1"/>
            <a:r>
              <a:rPr lang="ru-RU" dirty="0" smtClean="0">
                <a:solidFill>
                  <a:srgbClr val="FFFFFF"/>
                </a:solidFill>
              </a:rPr>
              <a:t>Балансировка классов.</a:t>
            </a:r>
          </a:p>
          <a:p>
            <a:endParaRPr lang="ru-RU" dirty="0"/>
          </a:p>
        </p:txBody>
      </p:sp>
      <p:pic>
        <p:nvPicPr>
          <p:cNvPr id="10" name="Рисунок 9" descr="2025-05-11_12-25-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3517" y="1068307"/>
            <a:ext cx="5685576" cy="47711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7755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67" y="386847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+mn-lt"/>
                <a:cs typeface="Arial" pitchFamily="34" charset="0"/>
              </a:rPr>
              <a:t>Облако слов по категориям   </a:t>
            </a:r>
            <a:endParaRPr lang="ru-RU" sz="4400" b="1" dirty="0">
              <a:latin typeface="+mn-lt"/>
              <a:cs typeface="Arial" pitchFamily="34" charset="0"/>
            </a:endParaRPr>
          </a:p>
        </p:txBody>
      </p:sp>
      <p:pic>
        <p:nvPicPr>
          <p:cNvPr id="4" name="Рисунок 3" descr="photo_5287310191592860260_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6416" y="968719"/>
            <a:ext cx="9578565" cy="52301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38" y="332684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+mn-lt"/>
                <a:cs typeface="Arial" panose="020B0604020202020204" pitchFamily="34" charset="0"/>
              </a:rPr>
              <a:t>Балансировка </a:t>
            </a:r>
            <a:endParaRPr lang="ru-RU" sz="44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Рисунок 3" descr="photo_5287310191592860261_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47" y="1110970"/>
            <a:ext cx="7709074" cy="5117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 descr="photo_5287310191592860262_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816" y="647371"/>
            <a:ext cx="10313570" cy="51196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00" y="889849"/>
            <a:ext cx="8566384" cy="4679950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+mn-lt"/>
                <a:cs typeface="Arial" pitchFamily="34" charset="0"/>
              </a:rPr>
              <a:t>Создание модели</a:t>
            </a:r>
          </a:p>
        </p:txBody>
      </p:sp>
    </p:spTree>
    <p:extLst>
      <p:ext uri="{BB962C8B-B14F-4D97-AF65-F5344CB8AC3E}">
        <p14:creationId xmlns="" xmlns:p14="http://schemas.microsoft.com/office/powerpoint/2010/main" val="2348199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7860</TotalTime>
  <Words>173</Words>
  <Application>Microsoft Office PowerPoint</Application>
  <PresentationFormat>Произвольный</PresentationFormat>
  <Paragraphs>58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CoFo Sans Medium</vt:lpstr>
      <vt:lpstr>CoFo Sans</vt:lpstr>
      <vt:lpstr>Calibri</vt:lpstr>
      <vt:lpstr>Тема1</vt:lpstr>
      <vt:lpstr>Создание модели   классификации комментариев по работе управляющей </vt:lpstr>
      <vt:lpstr>Методология </vt:lpstr>
      <vt:lpstr>Цели и задачи</vt:lpstr>
      <vt:lpstr>Этапы</vt:lpstr>
      <vt:lpstr>Анализ данных</vt:lpstr>
      <vt:lpstr>Облако слов по категориям   </vt:lpstr>
      <vt:lpstr>Балансировка </vt:lpstr>
      <vt:lpstr>Слайд 8</vt:lpstr>
      <vt:lpstr>Создание модели</vt:lpstr>
      <vt:lpstr>Этапы выполнения модели </vt:lpstr>
      <vt:lpstr> Показания модели  </vt:lpstr>
      <vt:lpstr>Слайд 12</vt:lpstr>
      <vt:lpstr>Слайд 13</vt:lpstr>
      <vt:lpstr>Общая оценка: Средний AUC = 0.952 → модель хорошо справляется с классификацией. Лучшие категории   Скорость отработки заявок: 0.969 ± 0.010   Качество работы сотрудников: 0.961 ± 0.010     Слабая категория:  Качество выполнения заявки: 0.919 ± 0.021 → требует доработки. Проблемы: Модель хуже работает в реальных условиях. Категория "Вопрос не решен" имеет недостаточно данных для точного анализа </vt:lpstr>
      <vt:lpstr>Заключение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VikA</cp:lastModifiedBy>
  <cp:revision>1013</cp:revision>
  <dcterms:created xsi:type="dcterms:W3CDTF">2022-08-25T11:16:35Z</dcterms:created>
  <dcterms:modified xsi:type="dcterms:W3CDTF">2025-05-20T07:41:40Z</dcterms:modified>
</cp:coreProperties>
</file>